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0" d="100"/>
          <a:sy n="40" d="100"/>
        </p:scale>
        <p:origin x="-6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F18C11C-B147-4D76-91CB-50D97F5F7CD8}" type="datetimeFigureOut">
              <a:rPr lang="en-US" smtClean="0"/>
              <a:pPr/>
              <a:t>8/19/2007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B0ED15B-D3A1-4440-A903-47276278DD4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8C11C-B147-4D76-91CB-50D97F5F7CD8}" type="datetimeFigureOut">
              <a:rPr lang="en-US" smtClean="0"/>
              <a:pPr/>
              <a:t>8/19/2007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8C11C-B147-4D76-91CB-50D97F5F7CD8}" type="datetimeFigureOut">
              <a:rPr lang="en-US" smtClean="0"/>
              <a:pPr/>
              <a:t>8/19/2007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18C11C-B147-4D76-91CB-50D97F5F7CD8}" type="datetimeFigureOut">
              <a:rPr lang="en-US" smtClean="0"/>
              <a:pPr/>
              <a:t>8/19/2007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18C11C-B147-4D76-91CB-50D97F5F7CD8}" type="datetimeFigureOut">
              <a:rPr lang="en-US" smtClean="0"/>
              <a:pPr/>
              <a:t>8/19/2007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B0ED15B-D3A1-4440-A903-47276278DD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18C11C-B147-4D76-91CB-50D97F5F7CD8}" type="datetimeFigureOut">
              <a:rPr lang="en-US" smtClean="0"/>
              <a:pPr/>
              <a:t>8/19/2007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18C11C-B147-4D76-91CB-50D97F5F7CD8}" type="datetimeFigureOut">
              <a:rPr lang="en-US" smtClean="0"/>
              <a:pPr/>
              <a:t>8/19/2007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18C11C-B147-4D76-91CB-50D97F5F7CD8}" type="datetimeFigureOut">
              <a:rPr lang="en-US" smtClean="0"/>
              <a:pPr/>
              <a:t>8/19/2007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8C11C-B147-4D76-91CB-50D97F5F7CD8}" type="datetimeFigureOut">
              <a:rPr lang="en-US" smtClean="0"/>
              <a:pPr/>
              <a:t>8/19/2007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18C11C-B147-4D76-91CB-50D97F5F7CD8}" type="datetimeFigureOut">
              <a:rPr lang="en-US" smtClean="0"/>
              <a:pPr/>
              <a:t>8/19/2007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18C11C-B147-4D76-91CB-50D97F5F7CD8}" type="datetimeFigureOut">
              <a:rPr lang="en-US" smtClean="0"/>
              <a:pPr/>
              <a:t>8/19/2007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ED15B-D3A1-4440-A903-47276278DD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F18C11C-B147-4D76-91CB-50D97F5F7CD8}" type="datetimeFigureOut">
              <a:rPr lang="en-US" smtClean="0"/>
              <a:pPr/>
              <a:t>8/19/2007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B0ED15B-D3A1-4440-A903-47276278DD4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video" Target="file:///c:\Users\Jeff%20C.%20Conforti\Downloads\gait-large.av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APPLIED ANATOMY:  POSTURE AND GAIT</a:t>
            </a:r>
            <a:endParaRPr lang="en-US" dirty="0"/>
          </a:p>
        </p:txBody>
      </p:sp>
      <p:sp>
        <p:nvSpPr>
          <p:cNvPr id="3" name="Subtitle 2"/>
          <p:cNvSpPr>
            <a:spLocks noGrp="1"/>
          </p:cNvSpPr>
          <p:nvPr>
            <p:ph type="subTitle" idx="1"/>
          </p:nvPr>
        </p:nvSpPr>
        <p:spPr/>
        <p:txBody>
          <a:bodyPr>
            <a:normAutofit/>
          </a:bodyPr>
          <a:lstStyle/>
          <a:p>
            <a:endParaRPr lang="en-US" sz="3600" dirty="0" smtClean="0"/>
          </a:p>
          <a:p>
            <a:r>
              <a:rPr lang="en-US" sz="3600" dirty="0" smtClean="0"/>
              <a:t>By Jeff C. </a:t>
            </a:r>
            <a:r>
              <a:rPr lang="en-US" sz="3600" dirty="0" err="1" smtClean="0"/>
              <a:t>Conforti</a:t>
            </a:r>
            <a:r>
              <a:rPr lang="en-US" sz="3600" dirty="0" smtClean="0"/>
              <a:t>, DPT</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GAIT CYCLE</a:t>
            </a:r>
            <a:endParaRPr lang="en-US" dirty="0"/>
          </a:p>
        </p:txBody>
      </p:sp>
      <p:sp>
        <p:nvSpPr>
          <p:cNvPr id="3" name="Content Placeholder 2"/>
          <p:cNvSpPr>
            <a:spLocks noGrp="1"/>
          </p:cNvSpPr>
          <p:nvPr>
            <p:ph idx="1"/>
          </p:nvPr>
        </p:nvSpPr>
        <p:spPr/>
        <p:txBody>
          <a:bodyPr/>
          <a:lstStyle/>
          <a:p>
            <a:r>
              <a:rPr lang="en-US" dirty="0" smtClean="0"/>
              <a:t>STANCE PHASE = LIMB LOADING</a:t>
            </a:r>
          </a:p>
          <a:p>
            <a:pPr lvl="1"/>
            <a:r>
              <a:rPr lang="en-US" sz="2800" dirty="0" smtClean="0"/>
              <a:t>Heel strike</a:t>
            </a:r>
          </a:p>
          <a:p>
            <a:pPr lvl="1"/>
            <a:r>
              <a:rPr lang="en-US" sz="2800" dirty="0" smtClean="0"/>
              <a:t>Mid stance-foot flat, weight over limb</a:t>
            </a:r>
          </a:p>
          <a:p>
            <a:pPr lvl="1"/>
            <a:r>
              <a:rPr lang="en-US" sz="2800" dirty="0" smtClean="0"/>
              <a:t>Toe off/push off – first ray</a:t>
            </a:r>
          </a:p>
          <a:p>
            <a:pPr lvl="1">
              <a:buNone/>
            </a:pPr>
            <a:r>
              <a:rPr lang="en-US" sz="2800" dirty="0" smtClean="0"/>
              <a:t>60% OF GAIT CYCLE</a:t>
            </a:r>
          </a:p>
          <a:p>
            <a:pPr lvl="1">
              <a:buNone/>
            </a:pPr>
            <a:r>
              <a:rPr lang="en-US" sz="2800" dirty="0" smtClean="0"/>
              <a:t>SINGLE LEG SUPPORT (SLS) – 30-40%, VS </a:t>
            </a:r>
          </a:p>
          <a:p>
            <a:pPr lvl="1">
              <a:buNone/>
            </a:pPr>
            <a:r>
              <a:rPr lang="en-US" sz="2800" dirty="0" smtClean="0"/>
              <a:t>DOUBLE LEG SUPPORT (DLS) – 20-30%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GAIT </a:t>
            </a:r>
            <a:r>
              <a:rPr lang="en-US" sz="1400" dirty="0" smtClean="0"/>
              <a:t>CONT</a:t>
            </a:r>
            <a:endParaRPr lang="en-US" dirty="0"/>
          </a:p>
        </p:txBody>
      </p:sp>
      <p:sp>
        <p:nvSpPr>
          <p:cNvPr id="3" name="Content Placeholder 2"/>
          <p:cNvSpPr>
            <a:spLocks noGrp="1"/>
          </p:cNvSpPr>
          <p:nvPr>
            <p:ph idx="1"/>
          </p:nvPr>
        </p:nvSpPr>
        <p:spPr/>
        <p:txBody>
          <a:bodyPr/>
          <a:lstStyle/>
          <a:p>
            <a:r>
              <a:rPr lang="en-US" dirty="0" smtClean="0"/>
              <a:t>SWING PHASE = LIMB ADVANCEMENT</a:t>
            </a:r>
          </a:p>
          <a:p>
            <a:pPr lvl="1"/>
            <a:r>
              <a:rPr lang="en-US" sz="2800" dirty="0" smtClean="0"/>
              <a:t>ACCELERATION OF THE LIMB</a:t>
            </a:r>
          </a:p>
          <a:p>
            <a:pPr lvl="2"/>
            <a:r>
              <a:rPr lang="en-US" sz="2800" dirty="0" smtClean="0"/>
              <a:t>Concentric muscle contractions</a:t>
            </a:r>
          </a:p>
          <a:p>
            <a:pPr lvl="1"/>
            <a:r>
              <a:rPr lang="en-US" sz="2800" dirty="0" smtClean="0"/>
              <a:t>DECELERATION OF THE LIMB</a:t>
            </a:r>
          </a:p>
          <a:p>
            <a:pPr lvl="2"/>
            <a:r>
              <a:rPr lang="en-US" sz="2800" dirty="0" smtClean="0"/>
              <a:t>Eccentric muscle contractions</a:t>
            </a:r>
          </a:p>
          <a:p>
            <a:pPr lvl="1">
              <a:buNone/>
            </a:pPr>
            <a:endParaRPr lang="en-US" sz="2800" dirty="0" smtClean="0"/>
          </a:p>
          <a:p>
            <a:pPr lvl="1">
              <a:buNone/>
            </a:pPr>
            <a:r>
              <a:rPr lang="en-US" sz="2800" dirty="0" smtClean="0"/>
              <a:t>Controlled by coordinated contraction of muscles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GAIT MECHANICS: TERMINOLOGY</a:t>
            </a:r>
            <a:endParaRPr lang="en-US" sz="3600" dirty="0"/>
          </a:p>
        </p:txBody>
      </p:sp>
      <p:sp>
        <p:nvSpPr>
          <p:cNvPr id="3" name="Content Placeholder 2"/>
          <p:cNvSpPr>
            <a:spLocks noGrp="1"/>
          </p:cNvSpPr>
          <p:nvPr>
            <p:ph idx="1"/>
          </p:nvPr>
        </p:nvSpPr>
        <p:spPr/>
        <p:txBody>
          <a:bodyPr>
            <a:normAutofit/>
          </a:bodyPr>
          <a:lstStyle/>
          <a:p>
            <a:r>
              <a:rPr lang="en-US" sz="3600" dirty="0" smtClean="0"/>
              <a:t>Step length</a:t>
            </a:r>
          </a:p>
          <a:p>
            <a:r>
              <a:rPr lang="en-US" sz="3600" dirty="0" smtClean="0"/>
              <a:t>Step duration</a:t>
            </a:r>
          </a:p>
          <a:p>
            <a:r>
              <a:rPr lang="en-US" sz="3600" dirty="0" smtClean="0"/>
              <a:t>Cadence (90-120 steps/min, normal)</a:t>
            </a:r>
          </a:p>
          <a:p>
            <a:r>
              <a:rPr lang="en-US" sz="3600" dirty="0" smtClean="0"/>
              <a:t>Stride length</a:t>
            </a:r>
          </a:p>
          <a:p>
            <a:pPr>
              <a:buNone/>
            </a:pPr>
            <a:r>
              <a:rPr lang="en-US" sz="3600" dirty="0" smtClean="0"/>
              <a:t>	</a:t>
            </a:r>
          </a:p>
          <a:p>
            <a:pPr>
              <a:buNone/>
            </a:pPr>
            <a:r>
              <a:rPr lang="en-US" sz="3600" dirty="0" smtClean="0"/>
              <a:t>	Symmetry is key</a:t>
            </a:r>
            <a:endParaRPr 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MUSCLE ACTIVITY DURING GAIT</a:t>
            </a:r>
            <a:endParaRPr lang="en-US" sz="3600" dirty="0"/>
          </a:p>
        </p:txBody>
      </p:sp>
      <p:sp>
        <p:nvSpPr>
          <p:cNvPr id="3" name="Content Placeholder 2"/>
          <p:cNvSpPr>
            <a:spLocks noGrp="1"/>
          </p:cNvSpPr>
          <p:nvPr>
            <p:ph idx="1"/>
          </p:nvPr>
        </p:nvSpPr>
        <p:spPr/>
        <p:txBody>
          <a:bodyPr/>
          <a:lstStyle/>
          <a:p>
            <a:pPr>
              <a:buNone/>
            </a:pPr>
            <a:r>
              <a:rPr lang="en-US" dirty="0" smtClean="0"/>
              <a:t>1.  PHASE:  Acceleration to Heel strike</a:t>
            </a:r>
          </a:p>
          <a:p>
            <a:pPr>
              <a:buNone/>
            </a:pPr>
            <a:r>
              <a:rPr lang="en-US" dirty="0" smtClean="0"/>
              <a:t>	Hip-flexed; all </a:t>
            </a:r>
            <a:r>
              <a:rPr lang="en-US" dirty="0" err="1" smtClean="0"/>
              <a:t>gluteal</a:t>
            </a:r>
            <a:r>
              <a:rPr lang="en-US" dirty="0" smtClean="0"/>
              <a:t> muscles</a:t>
            </a:r>
          </a:p>
          <a:p>
            <a:pPr>
              <a:buNone/>
            </a:pPr>
            <a:r>
              <a:rPr lang="en-US" dirty="0" smtClean="0"/>
              <a:t>	Knee-flexed; Quads, hamstrings</a:t>
            </a:r>
          </a:p>
          <a:p>
            <a:pPr>
              <a:buNone/>
            </a:pPr>
            <a:r>
              <a:rPr lang="en-US" dirty="0" smtClean="0"/>
              <a:t>	Ankle-neutral; Anterior </a:t>
            </a:r>
            <a:r>
              <a:rPr lang="en-US" dirty="0" err="1" smtClean="0"/>
              <a:t>crural</a:t>
            </a:r>
            <a:r>
              <a:rPr lang="en-US" dirty="0" smtClean="0"/>
              <a:t> muscles</a:t>
            </a:r>
          </a:p>
          <a:p>
            <a:pPr marL="651510" indent="-514350">
              <a:buAutoNum type="arabicPeriod" startAt="2"/>
            </a:pPr>
            <a:r>
              <a:rPr lang="en-US" dirty="0" smtClean="0"/>
              <a:t>PHASE:  Heel strike to </a:t>
            </a:r>
            <a:r>
              <a:rPr lang="en-US" dirty="0" err="1" smtClean="0"/>
              <a:t>midstance</a:t>
            </a:r>
            <a:endParaRPr lang="en-US" dirty="0" smtClean="0"/>
          </a:p>
          <a:p>
            <a:pPr marL="651510" indent="-514350">
              <a:buNone/>
            </a:pPr>
            <a:r>
              <a:rPr lang="en-US" dirty="0" smtClean="0"/>
              <a:t>	Hip-neutral; </a:t>
            </a:r>
            <a:r>
              <a:rPr lang="en-US" dirty="0" err="1" smtClean="0"/>
              <a:t>Glute</a:t>
            </a:r>
            <a:r>
              <a:rPr lang="en-US" dirty="0" smtClean="0"/>
              <a:t> med. and </a:t>
            </a:r>
            <a:r>
              <a:rPr lang="en-US" dirty="0" err="1" smtClean="0"/>
              <a:t>minimus</a:t>
            </a:r>
            <a:endParaRPr lang="en-US" dirty="0" smtClean="0"/>
          </a:p>
          <a:p>
            <a:pPr marL="651510" indent="-514350">
              <a:buNone/>
            </a:pPr>
            <a:r>
              <a:rPr lang="en-US" dirty="0" smtClean="0"/>
              <a:t>	Knee-extended; quads</a:t>
            </a:r>
          </a:p>
          <a:p>
            <a:pPr marL="651510" indent="-514350">
              <a:buNone/>
            </a:pPr>
            <a:r>
              <a:rPr lang="en-US" dirty="0" smtClean="0"/>
              <a:t>	ankle-</a:t>
            </a:r>
            <a:r>
              <a:rPr lang="en-US" dirty="0" err="1" smtClean="0"/>
              <a:t>dorsiflexed</a:t>
            </a:r>
            <a:r>
              <a:rPr lang="en-US" dirty="0" smtClean="0"/>
              <a:t>; </a:t>
            </a:r>
            <a:r>
              <a:rPr lang="en-US" dirty="0" err="1" smtClean="0"/>
              <a:t>Gastrocs</a:t>
            </a:r>
            <a:r>
              <a:rPr lang="en-US" dirty="0" smtClean="0"/>
              <a:t>, </a:t>
            </a:r>
            <a:r>
              <a:rPr lang="en-US" dirty="0" err="1" smtClean="0"/>
              <a:t>soleus</a:t>
            </a:r>
            <a:endParaRPr lang="en-US" dirty="0" smtClean="0"/>
          </a:p>
          <a:p>
            <a:pPr marL="651510" indent="-514350">
              <a:buNone/>
            </a:pPr>
            <a:r>
              <a:rPr lang="en-US" dirty="0" smtClean="0"/>
              <a:t>	Tarsal-inverted/</a:t>
            </a:r>
            <a:r>
              <a:rPr lang="en-US" dirty="0" err="1" smtClean="0"/>
              <a:t>supinated</a:t>
            </a:r>
            <a:r>
              <a:rPr lang="en-US" dirty="0" smtClean="0"/>
              <a:t>; TA, TP</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MUSCLE ACTIVITY DURING GAIT</a:t>
            </a:r>
            <a:endParaRPr lang="en-US" sz="3600" dirty="0"/>
          </a:p>
        </p:txBody>
      </p:sp>
      <p:sp>
        <p:nvSpPr>
          <p:cNvPr id="3" name="Content Placeholder 2"/>
          <p:cNvSpPr>
            <a:spLocks noGrp="1"/>
          </p:cNvSpPr>
          <p:nvPr>
            <p:ph idx="1"/>
          </p:nvPr>
        </p:nvSpPr>
        <p:spPr/>
        <p:txBody>
          <a:bodyPr/>
          <a:lstStyle/>
          <a:p>
            <a:pPr marL="651510" indent="-514350">
              <a:buAutoNum type="arabicPeriod" startAt="3"/>
            </a:pPr>
            <a:r>
              <a:rPr lang="en-US" dirty="0" smtClean="0"/>
              <a:t>PHASE: </a:t>
            </a:r>
            <a:r>
              <a:rPr lang="en-US" dirty="0" err="1" smtClean="0"/>
              <a:t>Midstance</a:t>
            </a:r>
            <a:r>
              <a:rPr lang="en-US" dirty="0" smtClean="0"/>
              <a:t> to toe off</a:t>
            </a:r>
          </a:p>
          <a:p>
            <a:pPr marL="651510" indent="-514350">
              <a:buNone/>
            </a:pPr>
            <a:r>
              <a:rPr lang="en-US" dirty="0" smtClean="0"/>
              <a:t>	Hip-extended; </a:t>
            </a:r>
            <a:r>
              <a:rPr lang="en-US" dirty="0" err="1" smtClean="0"/>
              <a:t>Glutes</a:t>
            </a:r>
            <a:r>
              <a:rPr lang="en-US" dirty="0" smtClean="0"/>
              <a:t>, hip stabilizers</a:t>
            </a:r>
          </a:p>
          <a:p>
            <a:pPr marL="651510" indent="-514350">
              <a:buNone/>
            </a:pPr>
            <a:r>
              <a:rPr lang="en-US" dirty="0" smtClean="0"/>
              <a:t>	Knee-flexed; </a:t>
            </a:r>
            <a:r>
              <a:rPr lang="en-US" dirty="0" err="1" smtClean="0"/>
              <a:t>gastrocs</a:t>
            </a:r>
            <a:r>
              <a:rPr lang="en-US" dirty="0" smtClean="0"/>
              <a:t>, hamstrings</a:t>
            </a:r>
          </a:p>
          <a:p>
            <a:pPr marL="651510" indent="-514350">
              <a:buNone/>
            </a:pPr>
            <a:r>
              <a:rPr lang="en-US" dirty="0" smtClean="0"/>
              <a:t>	Ankle-</a:t>
            </a:r>
            <a:r>
              <a:rPr lang="en-US" dirty="0" err="1" smtClean="0"/>
              <a:t>plantarflexed</a:t>
            </a:r>
            <a:r>
              <a:rPr lang="en-US" dirty="0" smtClean="0"/>
              <a:t>; </a:t>
            </a:r>
            <a:r>
              <a:rPr lang="en-US" dirty="0" err="1" smtClean="0"/>
              <a:t>gastrocs</a:t>
            </a:r>
            <a:r>
              <a:rPr lang="en-US" dirty="0" smtClean="0"/>
              <a:t>, </a:t>
            </a:r>
            <a:r>
              <a:rPr lang="en-US" dirty="0" err="1" smtClean="0"/>
              <a:t>soleus</a:t>
            </a:r>
            <a:endParaRPr lang="en-US" dirty="0" smtClean="0"/>
          </a:p>
          <a:p>
            <a:pPr marL="651510" indent="-514350">
              <a:buAutoNum type="arabicPeriod" startAt="4"/>
            </a:pPr>
            <a:r>
              <a:rPr lang="en-US" dirty="0" smtClean="0"/>
              <a:t>PHASE:  Toe off to acceleration</a:t>
            </a:r>
          </a:p>
          <a:p>
            <a:pPr marL="651510" indent="-514350">
              <a:buNone/>
            </a:pPr>
            <a:r>
              <a:rPr lang="en-US" dirty="0" smtClean="0"/>
              <a:t>	Hip-flexed; </a:t>
            </a:r>
            <a:r>
              <a:rPr lang="en-US" dirty="0" err="1" smtClean="0"/>
              <a:t>iliopsoas</a:t>
            </a:r>
            <a:r>
              <a:rPr lang="en-US" dirty="0" smtClean="0"/>
              <a:t>, adductors</a:t>
            </a:r>
          </a:p>
          <a:p>
            <a:pPr marL="651510" indent="-514350">
              <a:buNone/>
            </a:pPr>
            <a:r>
              <a:rPr lang="en-US" dirty="0" smtClean="0"/>
              <a:t>	Knee-flexed; </a:t>
            </a:r>
            <a:r>
              <a:rPr lang="en-US" dirty="0" err="1" smtClean="0"/>
              <a:t>gastrocs</a:t>
            </a:r>
            <a:endParaRPr lang="en-US" dirty="0" smtClean="0"/>
          </a:p>
          <a:p>
            <a:pPr marL="651510" indent="-514350">
              <a:buNone/>
            </a:pPr>
            <a:r>
              <a:rPr lang="en-US" dirty="0" smtClean="0"/>
              <a:t>	Ankle-Neutral; anterior </a:t>
            </a:r>
            <a:r>
              <a:rPr lang="en-US" dirty="0" err="1" smtClean="0"/>
              <a:t>crural</a:t>
            </a:r>
            <a:r>
              <a:rPr lang="en-US" dirty="0" smtClean="0"/>
              <a:t> muscles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MUSCLE GROUPS</a:t>
            </a:r>
            <a:endParaRPr lang="en-US" sz="3600" dirty="0"/>
          </a:p>
        </p:txBody>
      </p:sp>
      <p:sp>
        <p:nvSpPr>
          <p:cNvPr id="3" name="Content Placeholder 2"/>
          <p:cNvSpPr>
            <a:spLocks noGrp="1"/>
          </p:cNvSpPr>
          <p:nvPr>
            <p:ph idx="1"/>
          </p:nvPr>
        </p:nvSpPr>
        <p:spPr/>
        <p:txBody>
          <a:bodyPr>
            <a:normAutofit/>
          </a:bodyPr>
          <a:lstStyle/>
          <a:p>
            <a:r>
              <a:rPr lang="en-US" sz="3200" dirty="0" smtClean="0"/>
              <a:t>Primary stabilizers:  </a:t>
            </a:r>
            <a:r>
              <a:rPr lang="en-US" sz="3200" dirty="0" err="1" smtClean="0"/>
              <a:t>Glutes</a:t>
            </a:r>
            <a:r>
              <a:rPr lang="en-US" sz="3200" dirty="0" smtClean="0"/>
              <a:t>, quads</a:t>
            </a:r>
          </a:p>
          <a:p>
            <a:pPr>
              <a:buNone/>
            </a:pPr>
            <a:r>
              <a:rPr lang="en-US" sz="3200" dirty="0" smtClean="0"/>
              <a:t>	-very important in SLS </a:t>
            </a:r>
          </a:p>
          <a:p>
            <a:r>
              <a:rPr lang="en-US" sz="3200" dirty="0" smtClean="0"/>
              <a:t>Primary movers: </a:t>
            </a:r>
            <a:r>
              <a:rPr lang="en-US" sz="3200" dirty="0" err="1" smtClean="0"/>
              <a:t>Glutes</a:t>
            </a:r>
            <a:r>
              <a:rPr lang="en-US" sz="3200" dirty="0" smtClean="0"/>
              <a:t>, </a:t>
            </a:r>
            <a:r>
              <a:rPr lang="en-US" sz="3200" dirty="0" err="1" smtClean="0"/>
              <a:t>gastrocs</a:t>
            </a:r>
            <a:r>
              <a:rPr lang="en-US" sz="3200" dirty="0" smtClean="0"/>
              <a:t> and hip flexors</a:t>
            </a:r>
          </a:p>
          <a:p>
            <a:pPr>
              <a:buNone/>
            </a:pPr>
            <a:r>
              <a:rPr lang="en-US" sz="3200" dirty="0" smtClean="0"/>
              <a:t>	-Very important in limb advancement</a:t>
            </a:r>
          </a:p>
          <a:p>
            <a:pPr>
              <a:buNone/>
            </a:pP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394960"/>
          </a:xfrm>
        </p:spPr>
        <p:txBody>
          <a:bodyPr/>
          <a:lstStyle/>
          <a:p>
            <a:pPr>
              <a:buNone/>
            </a:pPr>
            <a:endParaRPr lang="en-US" dirty="0" smtClean="0"/>
          </a:p>
          <a:p>
            <a:pPr>
              <a:buNone/>
            </a:pPr>
            <a:r>
              <a:rPr lang="en-US" dirty="0" smtClean="0"/>
              <a:t>     Movement represents the coordination of the nervous, muscular and skeletal systems, dependent on intact, functioning systems.</a:t>
            </a:r>
          </a:p>
          <a:p>
            <a:pPr>
              <a:buNone/>
            </a:pPr>
            <a:endParaRPr lang="en-US" dirty="0" smtClean="0"/>
          </a:p>
          <a:p>
            <a:pPr>
              <a:buNone/>
            </a:pPr>
            <a:r>
              <a:rPr lang="en-US" dirty="0" smtClean="0"/>
              <a:t>	Compromise o f the nervous system, poor muscle strength, control or endurance, or joints that are restricted, poorly aligned or damaged (arthritis, injury, etc) lead to failed function and decreased efficiency of gait and posture.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ABNORMAL GAIT MECHANICS</a:t>
            </a:r>
            <a:endParaRPr lang="en-US" sz="3600" dirty="0"/>
          </a:p>
        </p:txBody>
      </p:sp>
      <p:sp>
        <p:nvSpPr>
          <p:cNvPr id="3" name="Content Placeholder 2"/>
          <p:cNvSpPr>
            <a:spLocks noGrp="1"/>
          </p:cNvSpPr>
          <p:nvPr>
            <p:ph idx="1"/>
          </p:nvPr>
        </p:nvSpPr>
        <p:spPr/>
        <p:txBody>
          <a:bodyPr/>
          <a:lstStyle/>
          <a:p>
            <a:r>
              <a:rPr lang="en-US" dirty="0" err="1" smtClean="0"/>
              <a:t>Trendelenburg</a:t>
            </a:r>
            <a:r>
              <a:rPr lang="en-US" dirty="0" smtClean="0"/>
              <a:t> </a:t>
            </a:r>
            <a:r>
              <a:rPr lang="en-US" dirty="0" smtClean="0"/>
              <a:t>gait-loss of </a:t>
            </a:r>
            <a:r>
              <a:rPr lang="en-US" dirty="0" smtClean="0"/>
              <a:t> </a:t>
            </a:r>
            <a:r>
              <a:rPr lang="en-US" dirty="0" err="1" smtClean="0"/>
              <a:t>glute</a:t>
            </a:r>
            <a:r>
              <a:rPr lang="en-US" dirty="0" smtClean="0"/>
              <a:t> </a:t>
            </a:r>
            <a:r>
              <a:rPr lang="en-US" dirty="0" err="1" smtClean="0"/>
              <a:t>medius</a:t>
            </a:r>
            <a:endParaRPr lang="en-US" dirty="0" smtClean="0"/>
          </a:p>
          <a:p>
            <a:endParaRPr lang="en-US" dirty="0" smtClean="0"/>
          </a:p>
          <a:p>
            <a:endParaRPr lang="en-US" dirty="0" smtClean="0"/>
          </a:p>
          <a:p>
            <a:endParaRPr lang="en-US" dirty="0" smtClean="0"/>
          </a:p>
          <a:p>
            <a:r>
              <a:rPr lang="en-US" dirty="0" smtClean="0"/>
              <a:t>Foot drop- loss of </a:t>
            </a:r>
            <a:r>
              <a:rPr lang="en-US" dirty="0" err="1" smtClean="0"/>
              <a:t>dorsiflexors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a:xfrm>
            <a:off x="1066800" y="685800"/>
            <a:ext cx="6934200" cy="5486400"/>
          </a:xfrm>
        </p:spPr>
      </p:sp>
      <p:sp>
        <p:nvSpPr>
          <p:cNvPr id="4" name="Text Placeholder 3"/>
          <p:cNvSpPr>
            <a:spLocks noGrp="1"/>
          </p:cNvSpPr>
          <p:nvPr>
            <p:ph type="body" sz="half" idx="2"/>
          </p:nvPr>
        </p:nvSpPr>
        <p:spPr/>
        <p:txBody>
          <a:bodyPr/>
          <a:lstStyle/>
          <a:p>
            <a:endParaRPr lang="en-US"/>
          </a:p>
        </p:txBody>
      </p:sp>
      <p:pic>
        <p:nvPicPr>
          <p:cNvPr id="5" name="gait-large.avi">
            <a:hlinkClick r:id="" action="ppaction://media"/>
          </p:cNvPr>
          <p:cNvPicPr>
            <a:picLocks noRot="1" noChangeAspect="1"/>
          </p:cNvPicPr>
          <p:nvPr>
            <a:videoFile r:link="rId1"/>
          </p:nvPr>
        </p:nvPicPr>
        <p:blipFill>
          <a:blip r:embed="rId3"/>
          <a:stretch>
            <a:fillRect/>
          </a:stretch>
        </p:blipFill>
        <p:spPr>
          <a:xfrm>
            <a:off x="1176338" y="428625"/>
            <a:ext cx="6791325" cy="6000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6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fullScrn="1">
              <p:cMediaNode>
                <p:cTn id="7" repeatCount="indefinite"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3600" dirty="0" smtClean="0"/>
              <a:t>To understand the basic elements of posture and gait</a:t>
            </a:r>
          </a:p>
          <a:p>
            <a:pPr>
              <a:buFont typeface="Wingdings" pitchFamily="2" charset="2"/>
              <a:buChar char="Ø"/>
            </a:pPr>
            <a:r>
              <a:rPr lang="en-US" sz="3600" dirty="0" smtClean="0"/>
              <a:t>To learn the phases of gait</a:t>
            </a:r>
          </a:p>
          <a:p>
            <a:pPr>
              <a:buFont typeface="Wingdings" pitchFamily="2" charset="2"/>
              <a:buChar char="Ø"/>
            </a:pPr>
            <a:r>
              <a:rPr lang="en-US" sz="3600" dirty="0" smtClean="0"/>
              <a:t>To learn the key muscles and their function during each phase of gait</a:t>
            </a:r>
          </a:p>
          <a:p>
            <a:pPr>
              <a:buFont typeface="Wingdings" pitchFamily="2" charset="2"/>
              <a:buChar char="Ø"/>
            </a:pPr>
            <a:r>
              <a:rPr lang="en-US" sz="3600" dirty="0" smtClean="0"/>
              <a:t>Recognize the clinical implications of injury, loss or disease on mobility</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AND FUNCTION</a:t>
            </a:r>
            <a:endParaRPr lang="en-US" dirty="0"/>
          </a:p>
        </p:txBody>
      </p:sp>
      <p:sp>
        <p:nvSpPr>
          <p:cNvPr id="3" name="Content Placeholder 2"/>
          <p:cNvSpPr>
            <a:spLocks noGrp="1"/>
          </p:cNvSpPr>
          <p:nvPr>
            <p:ph idx="1"/>
          </p:nvPr>
        </p:nvSpPr>
        <p:spPr/>
        <p:txBody>
          <a:bodyPr>
            <a:normAutofit/>
          </a:bodyPr>
          <a:lstStyle/>
          <a:p>
            <a:r>
              <a:rPr lang="en-US" sz="3200" dirty="0" smtClean="0"/>
              <a:t>Posture and gait are the outcome of our battle with gravity.  They represent our ability to function in our environment</a:t>
            </a:r>
          </a:p>
          <a:p>
            <a:r>
              <a:rPr lang="en-US" sz="3200" dirty="0" smtClean="0"/>
              <a:t>Posture and gait are the processes for our stability and mobility</a:t>
            </a:r>
          </a:p>
          <a:p>
            <a:r>
              <a:rPr lang="en-US" sz="3200" dirty="0" smtClean="0"/>
              <a:t>Efficient and safe = normal gait</a:t>
            </a:r>
          </a:p>
          <a:p>
            <a:r>
              <a:rPr lang="en-US" sz="3200" dirty="0" smtClean="0"/>
              <a:t>Inefficient and unsafe = falls, immobility</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 FORM AND FUNCTION</a:t>
            </a:r>
            <a:endParaRPr lang="en-US" dirty="0"/>
          </a:p>
        </p:txBody>
      </p:sp>
      <p:sp>
        <p:nvSpPr>
          <p:cNvPr id="3" name="Content Placeholder 2"/>
          <p:cNvSpPr>
            <a:spLocks noGrp="1"/>
          </p:cNvSpPr>
          <p:nvPr>
            <p:ph idx="1"/>
          </p:nvPr>
        </p:nvSpPr>
        <p:spPr/>
        <p:txBody>
          <a:bodyPr/>
          <a:lstStyle/>
          <a:p>
            <a:r>
              <a:rPr lang="en-US" dirty="0" smtClean="0"/>
              <a:t>The bones, muscles and joints of the LE’s are uniquely adapted for stable mobility by:</a:t>
            </a:r>
          </a:p>
          <a:p>
            <a:pPr>
              <a:buNone/>
            </a:pPr>
            <a:r>
              <a:rPr lang="en-US" dirty="0" smtClean="0"/>
              <a:t>		1.  can bear weight</a:t>
            </a:r>
          </a:p>
          <a:p>
            <a:pPr>
              <a:buNone/>
            </a:pPr>
            <a:r>
              <a:rPr lang="en-US" dirty="0" smtClean="0"/>
              <a:t>		2.  maintain balance-static, dynamic</a:t>
            </a:r>
          </a:p>
          <a:p>
            <a:pPr>
              <a:buNone/>
            </a:pPr>
            <a:r>
              <a:rPr lang="en-US" dirty="0" smtClean="0"/>
              <a:t>		3.  provide a means of stable mobility =walking, running, climbing stairs, etc.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685800"/>
            <a:ext cx="8229600" cy="5562600"/>
          </a:xfrm>
        </p:spPr>
        <p:txBody>
          <a:bodyPr>
            <a:normAutofit/>
          </a:bodyPr>
          <a:lstStyle/>
          <a:p>
            <a:pPr>
              <a:buNone/>
            </a:pPr>
            <a:r>
              <a:rPr lang="en-US" dirty="0" smtClean="0"/>
              <a:t>     </a:t>
            </a:r>
            <a:r>
              <a:rPr lang="en-US" sz="3200" dirty="0" smtClean="0"/>
              <a:t>The LE’s and pelvis are adapted for stable weight bearing and transfer of weight, energy and forces.</a:t>
            </a:r>
          </a:p>
          <a:p>
            <a:pPr marL="651510" indent="-514350">
              <a:buAutoNum type="arabicPeriod"/>
            </a:pPr>
            <a:r>
              <a:rPr lang="en-US" sz="3200" dirty="0" smtClean="0"/>
              <a:t>Large bones with increased but congruent joint surfaces</a:t>
            </a:r>
          </a:p>
          <a:p>
            <a:pPr marL="651510" indent="-514350">
              <a:buAutoNum type="arabicPeriod"/>
            </a:pPr>
            <a:r>
              <a:rPr lang="en-US" sz="3200" dirty="0" smtClean="0"/>
              <a:t>Strong, thick ligaments</a:t>
            </a:r>
          </a:p>
          <a:p>
            <a:pPr marL="651510" indent="-514350">
              <a:buAutoNum type="arabicPeriod"/>
            </a:pPr>
            <a:r>
              <a:rPr lang="en-US" sz="3200" dirty="0" smtClean="0"/>
              <a:t>Large, strong muscles with reserve capacity</a:t>
            </a:r>
          </a:p>
          <a:p>
            <a:pPr marL="651510" indent="-514350">
              <a:buAutoNum type="arabicPeriod"/>
            </a:pPr>
            <a:r>
              <a:rPr lang="en-US" sz="3200" dirty="0" smtClean="0"/>
              <a:t>1 &amp; 2 lock the joints with minimal energy use (muscle contraction)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CONCEPTS OF GAIT: DEFINITIONS</a:t>
            </a:r>
            <a:endParaRPr lang="en-US" dirty="0"/>
          </a:p>
        </p:txBody>
      </p:sp>
      <p:sp>
        <p:nvSpPr>
          <p:cNvPr id="3" name="Content Placeholder 2"/>
          <p:cNvSpPr>
            <a:spLocks noGrp="1"/>
          </p:cNvSpPr>
          <p:nvPr>
            <p:ph idx="1"/>
          </p:nvPr>
        </p:nvSpPr>
        <p:spPr/>
        <p:txBody>
          <a:bodyPr/>
          <a:lstStyle/>
          <a:p>
            <a:r>
              <a:rPr lang="en-US" dirty="0" smtClean="0"/>
              <a:t>Center of gravity (CG)-Point where mass is concentrated, point where forces of gravity act</a:t>
            </a:r>
          </a:p>
          <a:p>
            <a:r>
              <a:rPr lang="en-US" dirty="0" smtClean="0"/>
              <a:t>Positioned within base of support (BOS)  </a:t>
            </a:r>
          </a:p>
          <a:p>
            <a:pPr>
              <a:buNone/>
            </a:pPr>
            <a:r>
              <a:rPr lang="en-US" dirty="0" smtClean="0"/>
              <a:t>		1.  Halfway between iliac crests and anterior to S2</a:t>
            </a:r>
          </a:p>
          <a:p>
            <a:pPr>
              <a:buNone/>
            </a:pPr>
            <a:r>
              <a:rPr lang="en-US" dirty="0" smtClean="0"/>
              <a:t>		2.  Posterior to the hip joint (hip extension)</a:t>
            </a:r>
          </a:p>
          <a:p>
            <a:pPr>
              <a:buNone/>
            </a:pPr>
            <a:r>
              <a:rPr lang="en-US" dirty="0" smtClean="0"/>
              <a:t>		3.  Anterior to the knee joint (knee extension)</a:t>
            </a:r>
          </a:p>
          <a:p>
            <a:pPr>
              <a:buNone/>
            </a:pPr>
            <a:r>
              <a:rPr lang="en-US" dirty="0" smtClean="0"/>
              <a:t>		4.  Anterior to the ankle joint (</a:t>
            </a:r>
            <a:r>
              <a:rPr lang="en-US" dirty="0" err="1" smtClean="0"/>
              <a:t>dorsiflexed</a:t>
            </a:r>
            <a:r>
              <a:rPr lang="en-US" dirty="0" smtClean="0"/>
              <a:t>)</a:t>
            </a:r>
          </a:p>
          <a:p>
            <a:pPr>
              <a:buNone/>
            </a:pPr>
            <a:r>
              <a:rPr lang="en-US" dirty="0" smtClean="0"/>
              <a:t>		5.  Mid foot (</a:t>
            </a:r>
            <a:r>
              <a:rPr lang="en-US" dirty="0" err="1" smtClean="0"/>
              <a:t>supinated</a:t>
            </a:r>
            <a:r>
              <a:rPr lang="en-US" dirty="0" smtClean="0"/>
              <a:t>, arches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553200"/>
          </a:xfrm>
        </p:spPr>
        <p:txBody>
          <a:bodyPr>
            <a:normAutofit/>
          </a:bodyPr>
          <a:lstStyle/>
          <a:p>
            <a:r>
              <a:rPr lang="en-US" sz="3200" dirty="0" smtClean="0"/>
              <a:t>Balance is safely and efficiently main-</a:t>
            </a:r>
            <a:r>
              <a:rPr lang="en-US" sz="3200" dirty="0" err="1" smtClean="0"/>
              <a:t>taining</a:t>
            </a:r>
            <a:r>
              <a:rPr lang="en-US" sz="3200" dirty="0" smtClean="0"/>
              <a:t> your CG within your BOS against gravity</a:t>
            </a:r>
          </a:p>
          <a:p>
            <a:r>
              <a:rPr lang="en-US" sz="3200" dirty="0" smtClean="0"/>
              <a:t>Posture-static, dynamic (instantaneous)</a:t>
            </a:r>
          </a:p>
          <a:p>
            <a:r>
              <a:rPr lang="en-US" sz="3200" dirty="0" smtClean="0"/>
              <a:t>Movement is changing postures</a:t>
            </a:r>
          </a:p>
          <a:p>
            <a:r>
              <a:rPr lang="en-US" sz="3200" dirty="0" smtClean="0"/>
              <a:t>Gait is movement with purpose that requires changing the position of the CG</a:t>
            </a:r>
          </a:p>
          <a:p>
            <a:r>
              <a:rPr lang="en-US" sz="3200" dirty="0" smtClean="0"/>
              <a:t>Open kinetic chain (OKC)-foot moves</a:t>
            </a:r>
          </a:p>
          <a:p>
            <a:r>
              <a:rPr lang="en-US" sz="3200" dirty="0" smtClean="0"/>
              <a:t>Closed  kinetic chain (CKC)-foot on ground</a:t>
            </a:r>
          </a:p>
          <a:p>
            <a:r>
              <a:rPr lang="en-US" sz="3200" dirty="0" smtClean="0"/>
              <a:t>Each is involved with gait</a:t>
            </a:r>
          </a:p>
          <a:p>
            <a:endParaRPr lang="en-US" sz="32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GAIT CYCLE</a:t>
            </a:r>
            <a:endParaRPr lang="en-US" dirty="0"/>
          </a:p>
        </p:txBody>
      </p:sp>
      <p:sp>
        <p:nvSpPr>
          <p:cNvPr id="3" name="Content Placeholder 2"/>
          <p:cNvSpPr>
            <a:spLocks noGrp="1"/>
          </p:cNvSpPr>
          <p:nvPr>
            <p:ph idx="1"/>
          </p:nvPr>
        </p:nvSpPr>
        <p:spPr>
          <a:xfrm>
            <a:off x="457200" y="1600200"/>
            <a:ext cx="8229600" cy="4953000"/>
          </a:xfrm>
        </p:spPr>
        <p:txBody>
          <a:bodyPr/>
          <a:lstStyle/>
          <a:p>
            <a:r>
              <a:rPr lang="en-US" dirty="0" smtClean="0"/>
              <a:t>Definition:  The rhythmic, stable alternating movements of the 2 lower extremities resulting in forward movement of the body.  Walking!</a:t>
            </a:r>
          </a:p>
          <a:p>
            <a:r>
              <a:rPr lang="en-US" dirty="0" smtClean="0"/>
              <a:t>The activity of the joints, muscles and limb movement that occurs between the heel strike of one limb and the subsequent heel strike of the same limb (2 steps)</a:t>
            </a:r>
          </a:p>
          <a:p>
            <a:r>
              <a:rPr lang="en-US" dirty="0" smtClean="0"/>
              <a:t>Two phases for that limb:</a:t>
            </a:r>
          </a:p>
          <a:p>
            <a:pPr>
              <a:buNone/>
            </a:pPr>
            <a:r>
              <a:rPr lang="en-US" dirty="0" smtClean="0"/>
              <a:t>	1.  STANCE (CKC) OR SUPPORT PHASE</a:t>
            </a:r>
          </a:p>
          <a:p>
            <a:pPr>
              <a:buNone/>
            </a:pPr>
            <a:r>
              <a:rPr lang="en-US" dirty="0" smtClean="0"/>
              <a:t>	2.  SWING (OKC) PHASE</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609600"/>
          </a:xfrm>
        </p:spPr>
        <p:txBody>
          <a:bodyPr>
            <a:normAutofit/>
          </a:bodyPr>
          <a:lstStyle/>
          <a:p>
            <a:r>
              <a:rPr lang="en-US" sz="3200" dirty="0" smtClean="0"/>
              <a:t>GAIT CYCLE </a:t>
            </a:r>
            <a:r>
              <a:rPr lang="en-US" sz="1400" dirty="0" smtClean="0"/>
              <a:t>CONT</a:t>
            </a:r>
            <a:endParaRPr lang="en-US" sz="3200" dirty="0"/>
          </a:p>
        </p:txBody>
      </p:sp>
      <p:pic>
        <p:nvPicPr>
          <p:cNvPr id="5" name="Picture Placeholder 4" descr="Gait cycle.jpg"/>
          <p:cNvPicPr>
            <a:picLocks noGrp="1" noChangeAspect="1"/>
          </p:cNvPicPr>
          <p:nvPr>
            <p:ph type="pic" idx="1"/>
          </p:nvPr>
        </p:nvPicPr>
        <p:blipFill>
          <a:blip r:embed="rId2"/>
          <a:srcRect l="5519" r="5519"/>
          <a:stretch>
            <a:fillRect/>
          </a:stretch>
        </p:blipFill>
        <p:spPr>
          <a:xfrm>
            <a:off x="1295400" y="1524000"/>
            <a:ext cx="6477000" cy="4572000"/>
          </a:xfrm>
        </p:spPr>
      </p:pic>
      <p:sp>
        <p:nvSpPr>
          <p:cNvPr id="4" name="Text Placeholder 3"/>
          <p:cNvSpPr>
            <a:spLocks noGrp="1"/>
          </p:cNvSpPr>
          <p:nvPr>
            <p:ph type="body" sz="half" idx="2"/>
          </p:nvPr>
        </p:nvSpPr>
        <p:spPr>
          <a:xfrm>
            <a:off x="1828800" y="1166787"/>
            <a:ext cx="5486400" cy="433413"/>
          </a:xfrm>
        </p:spPr>
        <p:txBody>
          <a:bodyPr/>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144</TotalTime>
  <Words>492</Words>
  <Application>Microsoft Office PowerPoint</Application>
  <PresentationFormat>On-screen Show (4:3)</PresentationFormat>
  <Paragraphs>102</Paragraphs>
  <Slides>18</Slides>
  <Notes>0</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Apex</vt:lpstr>
      <vt:lpstr>APPLIED ANATOMY:  POSTURE AND GAIT</vt:lpstr>
      <vt:lpstr>LEARNING OBJECTIVES</vt:lpstr>
      <vt:lpstr>FORM AND FUNCTION</vt:lpstr>
      <vt:lpstr>LE FORM AND FUNCTION</vt:lpstr>
      <vt:lpstr>Slide 5</vt:lpstr>
      <vt:lpstr>CONCEPTS OF GAIT: DEFINITIONS</vt:lpstr>
      <vt:lpstr>Slide 7</vt:lpstr>
      <vt:lpstr>THE GAIT CYCLE</vt:lpstr>
      <vt:lpstr>GAIT CYCLE CONT</vt:lpstr>
      <vt:lpstr>PHASES OF GAIT CYCLE</vt:lpstr>
      <vt:lpstr>PHASES OF GAIT CONT</vt:lpstr>
      <vt:lpstr>GAIT MECHANICS: TERMINOLOGY</vt:lpstr>
      <vt:lpstr>MUSCLE ACTIVITY DURING GAIT</vt:lpstr>
      <vt:lpstr>MUSCLE ACTIVITY DURING GAIT</vt:lpstr>
      <vt:lpstr>KEY MUSCLE GROUPS</vt:lpstr>
      <vt:lpstr>Slide 16</vt:lpstr>
      <vt:lpstr>ABNORMAL GAIT MECHANICS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ANATOMY:  POSTURE AND GAIT</dc:title>
  <dc:creator>Jeff C. Conforti</dc:creator>
  <cp:lastModifiedBy>Jeff C. Conforti</cp:lastModifiedBy>
  <cp:revision>17</cp:revision>
  <dcterms:created xsi:type="dcterms:W3CDTF">2007-08-19T11:10:14Z</dcterms:created>
  <dcterms:modified xsi:type="dcterms:W3CDTF">2007-08-19T22:48:25Z</dcterms:modified>
</cp:coreProperties>
</file>